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6" r:id="rId2"/>
    <p:sldId id="731" r:id="rId3"/>
    <p:sldId id="732" r:id="rId4"/>
    <p:sldId id="736" r:id="rId5"/>
    <p:sldId id="733" r:id="rId6"/>
    <p:sldId id="735" r:id="rId7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90" y="72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6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421" y="1655911"/>
            <a:ext cx="11017224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1426" tIns="45713" rIns="91426" bIns="45713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1498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一课一</a:t>
            </a:r>
            <a:r>
              <a:rPr lang="zh-CN" altLang="en-US" sz="11498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</a:t>
            </a:r>
            <a:endParaRPr lang="zh-CN" altLang="en-US" sz="11498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13494984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4.xml"/><Relationship Id="rId9" Type="http://schemas.openxmlformats.org/officeDocument/2006/relationships/slide" Target="../slides/slid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5" r:id="rId2"/>
    <p:sldLayoutId id="2147483689" r:id="rId3"/>
    <p:sldLayoutId id="2147483690" r:id="rId4"/>
    <p:sldLayoutId id="2147483691" r:id="rId5"/>
    <p:sldLayoutId id="2147483692" r:id="rId6"/>
    <p:sldLayoutId id="214748369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5" Type="http://schemas.openxmlformats.org/officeDocument/2006/relationships/slide" Target="slide3.xml"/><Relationship Id="rId4" Type="http://schemas.openxmlformats.org/officeDocument/2006/relationships/slide" Target="slide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dirty="0">
                <a:solidFill>
                  <a:srgbClr val="D60093"/>
                </a:solidFill>
              </a:rPr>
              <a:t>Unit 2</a:t>
            </a:r>
            <a:r>
              <a:rPr lang="zh-CN" altLang="zh-CN" sz="4400" dirty="0">
                <a:solidFill>
                  <a:srgbClr val="D60093"/>
                </a:solidFill>
              </a:rPr>
              <a:t>　</a:t>
            </a:r>
            <a:r>
              <a:rPr lang="en-US" altLang="zh-CN" sz="4400" dirty="0">
                <a:solidFill>
                  <a:srgbClr val="D60093"/>
                </a:solidFill>
              </a:rPr>
              <a:t>Ways to go to school</a:t>
            </a:r>
            <a:endParaRPr lang="zh-CN" altLang="zh-CN" sz="4400" dirty="0">
              <a:solidFill>
                <a:srgbClr val="D60093"/>
              </a:solidFill>
            </a:endParaRPr>
          </a:p>
          <a:p>
            <a:pPr algn="ctr"/>
            <a:r>
              <a:rPr lang="en-US" altLang="zh-CN" sz="4400" dirty="0">
                <a:solidFill>
                  <a:srgbClr val="D60093"/>
                </a:solidFill>
              </a:rPr>
              <a:t>Part A</a:t>
            </a:r>
            <a:r>
              <a:rPr lang="zh-CN" altLang="zh-CN" sz="4400" dirty="0">
                <a:solidFill>
                  <a:srgbClr val="D60093"/>
                </a:solidFill>
              </a:rPr>
              <a:t>　</a:t>
            </a:r>
            <a:r>
              <a:rPr lang="en-US" altLang="zh-CN" sz="4400" dirty="0" smtClean="0">
                <a:solidFill>
                  <a:srgbClr val="D60093"/>
                </a:solidFill>
              </a:rPr>
              <a:t>Let’s </a:t>
            </a:r>
            <a:r>
              <a:rPr lang="en-US" altLang="zh-CN" sz="4400" dirty="0">
                <a:solidFill>
                  <a:srgbClr val="D60093"/>
                </a:solidFill>
              </a:rPr>
              <a:t>try &amp; </a:t>
            </a:r>
            <a:r>
              <a:rPr lang="en-US" altLang="zh-CN" sz="4400" dirty="0" smtClean="0">
                <a:solidFill>
                  <a:srgbClr val="D60093"/>
                </a:solidFill>
              </a:rPr>
              <a:t>Let’s </a:t>
            </a:r>
            <a:r>
              <a:rPr lang="en-US" altLang="zh-CN" sz="4400" dirty="0">
                <a:solidFill>
                  <a:srgbClr val="D60093"/>
                </a:solidFill>
              </a:rPr>
              <a:t>talk</a:t>
            </a:r>
            <a:endParaRPr lang="zh-CN" altLang="zh-CN" sz="4400" dirty="0">
              <a:solidFill>
                <a:srgbClr val="D60093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951187"/>
            <a:ext cx="1872188" cy="4449140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2" name="折角形 1"/>
          <p:cNvSpPr/>
          <p:nvPr/>
        </p:nvSpPr>
        <p:spPr>
          <a:xfrm>
            <a:off x="3960837" y="1293840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1" name="折角形 10"/>
          <p:cNvSpPr/>
          <p:nvPr/>
        </p:nvSpPr>
        <p:spPr>
          <a:xfrm>
            <a:off x="3960837" y="2538614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3" name="折角形 12"/>
          <p:cNvSpPr/>
          <p:nvPr/>
        </p:nvSpPr>
        <p:spPr>
          <a:xfrm>
            <a:off x="3939125" y="3783657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6" name="动作按钮: 自定义 15">
            <a:hlinkClick r:id="rId2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24800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7" name="动作按钮: 自定义 16">
            <a:hlinkClick r:id="rId4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2" y="37297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9" name="动作按钮: 自定义 18">
            <a:hlinkClick r:id="rId5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12303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5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8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  <p:bldP spid="11" grpId="0" animBg="1"/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2" name="矩形 11"/>
          <p:cNvSpPr>
            <a:spLocks noChangeAspect="1"/>
          </p:cNvSpPr>
          <p:nvPr/>
        </p:nvSpPr>
        <p:spPr>
          <a:xfrm>
            <a:off x="361950" y="1007839"/>
            <a:ext cx="10807700" cy="121764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一、看图片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选短语。</a:t>
            </a:r>
            <a:endParaRPr lang="zh-CN" altLang="zh-CN" dirty="0">
              <a:solidFill>
                <a:schemeClr val="tx1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A.by car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B.by bike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err="1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C.on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foot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D.by bus</a:t>
            </a:r>
            <a:endParaRPr lang="zh-CN" altLang="zh-CN" dirty="0">
              <a:solidFill>
                <a:schemeClr val="tx1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10" name="NE6KRG23.eps" descr="id:214748742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91912" y="2297488"/>
            <a:ext cx="10941733" cy="2301140"/>
          </a:xfrm>
          <a:prstGeom prst="rect">
            <a:avLst/>
          </a:prstGeom>
        </p:spPr>
      </p:pic>
      <p:sp>
        <p:nvSpPr>
          <p:cNvPr id="11" name="矩形 10"/>
          <p:cNvSpPr/>
          <p:nvPr/>
        </p:nvSpPr>
        <p:spPr>
          <a:xfrm>
            <a:off x="1502733" y="4167480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18" name="矩形 17"/>
          <p:cNvSpPr/>
          <p:nvPr/>
        </p:nvSpPr>
        <p:spPr>
          <a:xfrm>
            <a:off x="4248869" y="4157648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  <p:sp>
        <p:nvSpPr>
          <p:cNvPr id="19" name="矩形 18"/>
          <p:cNvSpPr/>
          <p:nvPr/>
        </p:nvSpPr>
        <p:spPr>
          <a:xfrm>
            <a:off x="7230693" y="4137983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D</a:t>
            </a:r>
            <a:endParaRPr lang="zh-CN" altLang="en-US" dirty="0"/>
          </a:p>
        </p:txBody>
      </p:sp>
      <p:sp>
        <p:nvSpPr>
          <p:cNvPr id="20" name="矩形 19"/>
          <p:cNvSpPr/>
          <p:nvPr/>
        </p:nvSpPr>
        <p:spPr>
          <a:xfrm>
            <a:off x="10176359" y="4133679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8" grpId="0"/>
      <p:bldP spid="19" grpId="0"/>
      <p:bldP spid="2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1099469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二、单项选择。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)1.We usually come to school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bus.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A.on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B.by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C.in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)2.—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do you come to school? —I usually walk.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A.What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B.Where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C.How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3.That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______good exercise.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A.an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./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the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92485" y="1728744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770043" y="2896307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743114" y="4114015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1436995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361950" y="863823"/>
            <a:ext cx="6168676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三、根据表格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仿照例子写对话</a:t>
            </a:r>
            <a:r>
              <a:rPr lang="zh-CN" altLang="zh-CN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</a:t>
            </a:r>
            <a:r>
              <a:rPr lang="en-US" altLang="zh-CN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graphicFrame>
        <p:nvGraphicFramePr>
          <p:cNvPr id="6" name="表格 5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756101059"/>
              </p:ext>
            </p:extLst>
          </p:nvPr>
        </p:nvGraphicFramePr>
        <p:xfrm>
          <a:off x="361950" y="1559297"/>
          <a:ext cx="10807701" cy="1463040"/>
        </p:xfrm>
        <a:graphic>
          <a:graphicData uri="http://schemas.openxmlformats.org/drawingml/2006/table">
            <a:tbl>
              <a:tblPr firstRow="1" firstCol="1" bandRow="1"/>
              <a:tblGrid>
                <a:gridCol w="3602567"/>
                <a:gridCol w="3602567"/>
                <a:gridCol w="3602567"/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Name</a:t>
                      </a:r>
                      <a:endParaRPr lang="zh-CN" sz="3200" b="1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How</a:t>
                      </a:r>
                      <a:endParaRPr lang="zh-CN" sz="3200" b="1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How</a:t>
                      </a: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often(</a:t>
                      </a: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多久</a:t>
                      </a: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sz="3200" b="1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Amy</a:t>
                      </a:r>
                      <a:endParaRPr lang="zh-CN" sz="3200" b="1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on foot</a:t>
                      </a:r>
                      <a:endParaRPr lang="zh-CN" sz="3200" b="1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usually</a:t>
                      </a:r>
                      <a:endParaRPr lang="zh-CN" sz="3200" b="1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Sam</a:t>
                      </a:r>
                      <a:endParaRPr lang="zh-CN" sz="3200" b="1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by bike</a:t>
                      </a:r>
                      <a:endParaRPr lang="zh-CN" sz="3200" b="1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often</a:t>
                      </a:r>
                      <a:endParaRPr lang="zh-CN" sz="3200" b="1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矩形 6"/>
          <p:cNvSpPr>
            <a:spLocks noChangeAspect="1"/>
          </p:cNvSpPr>
          <p:nvPr/>
        </p:nvSpPr>
        <p:spPr>
          <a:xfrm>
            <a:off x="361950" y="3168079"/>
            <a:ext cx="10807700" cy="245605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例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:Sam: How do you come to school, Amy?</a:t>
            </a:r>
            <a:endParaRPr lang="zh-CN" altLang="zh-CN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Amy: I usually come on foot.</a:t>
            </a:r>
            <a:endParaRPr lang="zh-CN" altLang="zh-CN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Amy: 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宋体" panose="02010600030101010101" pitchFamily="2" charset="-122"/>
                <a:ea typeface="方正书宋_GBK"/>
                <a:cs typeface="Times New Roman" panose="02020603050405020304" pitchFamily="18" charset="0"/>
              </a:rPr>
              <a:t> 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宋体" panose="02010600030101010101" pitchFamily="2" charset="-122"/>
                <a:ea typeface="方正书宋_GBK"/>
                <a:cs typeface="Times New Roman" panose="02020603050405020304" pitchFamily="18" charset="0"/>
              </a:rPr>
              <a:t>                               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宋体" panose="02010600030101010101" pitchFamily="2" charset="-122"/>
                <a:ea typeface="方正书宋_GBK"/>
                <a:cs typeface="Times New Roman" panose="02020603050405020304" pitchFamily="18" charset="0"/>
              </a:rPr>
              <a:t> 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宋体" panose="02010600030101010101" pitchFamily="2" charset="-122"/>
                <a:ea typeface="方正书宋_GBK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Sam: 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宋体" panose="02010600030101010101" pitchFamily="2" charset="-122"/>
                <a:ea typeface="方正书宋_GBK"/>
                <a:cs typeface="Times New Roman" panose="02020603050405020304" pitchFamily="18" charset="0"/>
              </a:rPr>
              <a:t> 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宋体" panose="02010600030101010101" pitchFamily="2" charset="-122"/>
                <a:ea typeface="方正书宋_GBK"/>
                <a:cs typeface="Times New Roman" panose="02020603050405020304" pitchFamily="18" charset="0"/>
              </a:rPr>
              <a:t>                    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宋体" panose="02010600030101010101" pitchFamily="2" charset="-122"/>
                <a:ea typeface="方正书宋_GBK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656581" y="4396107"/>
            <a:ext cx="612218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ea typeface="宋体" panose="02010600030101010101" pitchFamily="2" charset="-122"/>
              </a:rPr>
              <a:t>How do you come to school, Sam?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1659914" y="4964206"/>
            <a:ext cx="384271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ea typeface="宋体" panose="02010600030101010101" pitchFamily="2" charset="-122"/>
              </a:rPr>
              <a:t>I often come by bike.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0717" y="1295871"/>
            <a:ext cx="5400600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</Template>
  <TotalTime>66</TotalTime>
  <Words>109</Words>
  <Application>Microsoft Office PowerPoint</Application>
  <PresentationFormat>自定义</PresentationFormat>
  <Paragraphs>46</Paragraphs>
  <Slides>6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6" baseType="lpstr">
      <vt:lpstr>NEU-BZ-S92</vt:lpstr>
      <vt:lpstr>方正书宋_GBK</vt:lpstr>
      <vt:lpstr>黑体</vt:lpstr>
      <vt:lpstr>华文琥珀</vt:lpstr>
      <vt:lpstr>隶书</vt:lpstr>
      <vt:lpstr>宋体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19</cp:revision>
  <dcterms:created xsi:type="dcterms:W3CDTF">2020-08-17T02:46:32Z</dcterms:created>
  <dcterms:modified xsi:type="dcterms:W3CDTF">2025-09-02T07:33:26Z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